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9"/>
  </p:notesMasterIdLst>
  <p:sldIdLst>
    <p:sldId id="256" r:id="rId2"/>
    <p:sldId id="392" r:id="rId3"/>
    <p:sldId id="393" r:id="rId4"/>
    <p:sldId id="394" r:id="rId5"/>
    <p:sldId id="395" r:id="rId6"/>
    <p:sldId id="396" r:id="rId7"/>
    <p:sldId id="412" r:id="rId8"/>
    <p:sldId id="397" r:id="rId9"/>
    <p:sldId id="411" r:id="rId10"/>
    <p:sldId id="399" r:id="rId11"/>
    <p:sldId id="400" r:id="rId12"/>
    <p:sldId id="401" r:id="rId13"/>
    <p:sldId id="402" r:id="rId14"/>
    <p:sldId id="403" r:id="rId15"/>
    <p:sldId id="404" r:id="rId16"/>
    <p:sldId id="405" r:id="rId17"/>
    <p:sldId id="406" r:id="rId18"/>
    <p:sldId id="413" r:id="rId19"/>
    <p:sldId id="414" r:id="rId20"/>
    <p:sldId id="415" r:id="rId21"/>
    <p:sldId id="41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1" r:id="rId36"/>
    <p:sldId id="432" r:id="rId37"/>
    <p:sldId id="433" r:id="rId38"/>
    <p:sldId id="434" r:id="rId39"/>
    <p:sldId id="435" r:id="rId40"/>
    <p:sldId id="436" r:id="rId41"/>
    <p:sldId id="437" r:id="rId42"/>
    <p:sldId id="438"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57" r:id="rId62"/>
    <p:sldId id="458" r:id="rId63"/>
    <p:sldId id="459" r:id="rId64"/>
    <p:sldId id="460" r:id="rId65"/>
    <p:sldId id="461" r:id="rId66"/>
    <p:sldId id="462" r:id="rId67"/>
    <p:sldId id="463" r:id="rId68"/>
    <p:sldId id="464" r:id="rId69"/>
    <p:sldId id="465" r:id="rId70"/>
    <p:sldId id="466" r:id="rId71"/>
    <p:sldId id="467" r:id="rId72"/>
    <p:sldId id="468" r:id="rId73"/>
    <p:sldId id="469" r:id="rId74"/>
    <p:sldId id="470" r:id="rId75"/>
    <p:sldId id="471" r:id="rId76"/>
    <p:sldId id="472" r:id="rId77"/>
    <p:sldId id="278"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857" autoAdjust="0"/>
  </p:normalViewPr>
  <p:slideViewPr>
    <p:cSldViewPr snapToGrid="0">
      <p:cViewPr varScale="1">
        <p:scale>
          <a:sx n="79" d="100"/>
          <a:sy n="79" d="100"/>
        </p:scale>
        <p:origin x="73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BE66F9-3D7B-49D0-B83D-490C3005C8CA}" type="datetimeFigureOut">
              <a:rPr lang="en-GB" smtClean="0"/>
              <a:t>03/12/2021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2A64F-D846-4562-9B1C-493B3418D95F}" type="slidenum">
              <a:rPr lang="en-GB" smtClean="0"/>
              <a:t>‹#›</a:t>
            </a:fld>
            <a:endParaRPr lang="en-GB"/>
          </a:p>
        </p:txBody>
      </p:sp>
    </p:spTree>
    <p:extLst>
      <p:ext uri="{BB962C8B-B14F-4D97-AF65-F5344CB8AC3E}">
        <p14:creationId xmlns:p14="http://schemas.microsoft.com/office/powerpoint/2010/main" val="274924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6F2A64F-D846-4562-9B1C-493B3418D95F}" type="slidenum">
              <a:rPr lang="en-GB" smtClean="0"/>
              <a:t>1</a:t>
            </a:fld>
            <a:endParaRPr lang="en-GB"/>
          </a:p>
        </p:txBody>
      </p:sp>
    </p:spTree>
    <p:extLst>
      <p:ext uri="{BB962C8B-B14F-4D97-AF65-F5344CB8AC3E}">
        <p14:creationId xmlns:p14="http://schemas.microsoft.com/office/powerpoint/2010/main" val="4088710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328212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743333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2188966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69626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873494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474839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228440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3182364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3881098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50935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F2A64F-D846-4562-9B1C-493B3418D95F}" type="slidenum">
              <a:rPr lang="en-GB" smtClean="0"/>
              <a:t>3</a:t>
            </a:fld>
            <a:endParaRPr lang="en-GB"/>
          </a:p>
        </p:txBody>
      </p:sp>
    </p:spTree>
    <p:extLst>
      <p:ext uri="{BB962C8B-B14F-4D97-AF65-F5344CB8AC3E}">
        <p14:creationId xmlns:p14="http://schemas.microsoft.com/office/powerpoint/2010/main" val="436888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3916139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3598105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179678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2404705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2924306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2394247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620623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3847406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4148419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47485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Containers encapsulate an application as a single executable package of software that bundles application code together with all of the related configuration files, libraries, and dependencies required for it to run. Containerized applications are “isolated” in that they do not bundle in a copy of the operating system. Instead, an open source runtime engine (such as the Docker runtime engine) is installed on the host’s operating system and becomes the conduit for containers to share an operating system with other containers on the same computing system.</a:t>
            </a:r>
          </a:p>
          <a:p>
            <a:pPr fontAlgn="base"/>
            <a:r>
              <a:rPr lang="en-US" sz="1200" b="0" i="0" kern="1200" dirty="0" smtClean="0">
                <a:solidFill>
                  <a:schemeClr val="tx1"/>
                </a:solidFill>
                <a:effectLst/>
                <a:latin typeface="+mn-lt"/>
                <a:ea typeface="+mn-ea"/>
                <a:cs typeface="+mn-cs"/>
              </a:rPr>
              <a:t>Other container layers, like common bins and libraries, can also be shared among multiple containers. This eliminates the overhead of running an operating system within each application and makes containers smaller in capacity and faster to start up, driving higher server efficiencies. The isolation of applications as containers also reduces the chance that malicious code present in one container will impact other containers or invade the host system.</a:t>
            </a:r>
          </a:p>
          <a:p>
            <a:pPr fontAlgn="base"/>
            <a:r>
              <a:rPr lang="en-US" sz="1200" b="0" i="0" kern="1200" dirty="0" smtClean="0">
                <a:solidFill>
                  <a:schemeClr val="tx1"/>
                </a:solidFill>
                <a:effectLst/>
                <a:latin typeface="+mn-lt"/>
                <a:ea typeface="+mn-ea"/>
                <a:cs typeface="+mn-cs"/>
              </a:rPr>
              <a:t>The abstraction from the host operating system makes containerized applications portable and able to run uniformly and consistently across any platform or cloud. Containers can be easily transported from a desktop computer to a virtual machine (VM) or from a Linux to a Windows operating system, and they will run consistently on virtualized infrastructures or on traditional “bare metal” servers, either on-premise or in the cloud. This ensures that software developers can continue using the tools and processes they are most comfortable with.</a:t>
            </a:r>
          </a:p>
          <a:p>
            <a:endParaRPr lang="en-US" dirty="0"/>
          </a:p>
        </p:txBody>
      </p:sp>
      <p:sp>
        <p:nvSpPr>
          <p:cNvPr id="4" name="Slide Number Placeholder 3"/>
          <p:cNvSpPr>
            <a:spLocks noGrp="1"/>
          </p:cNvSpPr>
          <p:nvPr>
            <p:ph type="sldNum" sz="quarter" idx="10"/>
          </p:nvPr>
        </p:nvSpPr>
        <p:spPr/>
        <p:txBody>
          <a:bodyPr/>
          <a:lstStyle/>
          <a:p>
            <a:fld id="{C6F2A64F-D846-4562-9B1C-493B3418D95F}" type="slidenum">
              <a:rPr lang="en-GB" smtClean="0"/>
              <a:t>6</a:t>
            </a:fld>
            <a:endParaRPr lang="en-GB"/>
          </a:p>
        </p:txBody>
      </p:sp>
    </p:spTree>
    <p:extLst>
      <p:ext uri="{BB962C8B-B14F-4D97-AF65-F5344CB8AC3E}">
        <p14:creationId xmlns:p14="http://schemas.microsoft.com/office/powerpoint/2010/main" val="1949943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2302585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2184246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2243273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2234130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808882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47</a:t>
            </a:fld>
            <a:endParaRPr lang="en-US"/>
          </a:p>
        </p:txBody>
      </p:sp>
    </p:spTree>
    <p:extLst>
      <p:ext uri="{BB962C8B-B14F-4D97-AF65-F5344CB8AC3E}">
        <p14:creationId xmlns:p14="http://schemas.microsoft.com/office/powerpoint/2010/main" val="4154286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48</a:t>
            </a:fld>
            <a:endParaRPr lang="en-US"/>
          </a:p>
        </p:txBody>
      </p:sp>
    </p:spTree>
    <p:extLst>
      <p:ext uri="{BB962C8B-B14F-4D97-AF65-F5344CB8AC3E}">
        <p14:creationId xmlns:p14="http://schemas.microsoft.com/office/powerpoint/2010/main" val="627135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49</a:t>
            </a:fld>
            <a:endParaRPr lang="en-US"/>
          </a:p>
        </p:txBody>
      </p:sp>
    </p:spTree>
    <p:extLst>
      <p:ext uri="{BB962C8B-B14F-4D97-AF65-F5344CB8AC3E}">
        <p14:creationId xmlns:p14="http://schemas.microsoft.com/office/powerpoint/2010/main" val="615437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50</a:t>
            </a:fld>
            <a:endParaRPr lang="en-US"/>
          </a:p>
        </p:txBody>
      </p:sp>
    </p:spTree>
    <p:extLst>
      <p:ext uri="{BB962C8B-B14F-4D97-AF65-F5344CB8AC3E}">
        <p14:creationId xmlns:p14="http://schemas.microsoft.com/office/powerpoint/2010/main" val="3325278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51</a:t>
            </a:fld>
            <a:endParaRPr lang="en-US"/>
          </a:p>
        </p:txBody>
      </p:sp>
    </p:spTree>
    <p:extLst>
      <p:ext uri="{BB962C8B-B14F-4D97-AF65-F5344CB8AC3E}">
        <p14:creationId xmlns:p14="http://schemas.microsoft.com/office/powerpoint/2010/main" val="361016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from last layer to upper layer</a:t>
            </a:r>
            <a:endParaRPr lang="en-US" dirty="0"/>
          </a:p>
        </p:txBody>
      </p:sp>
      <p:sp>
        <p:nvSpPr>
          <p:cNvPr id="4" name="Slide Number Placeholder 3"/>
          <p:cNvSpPr>
            <a:spLocks noGrp="1"/>
          </p:cNvSpPr>
          <p:nvPr>
            <p:ph type="sldNum" sz="quarter" idx="10"/>
          </p:nvPr>
        </p:nvSpPr>
        <p:spPr/>
        <p:txBody>
          <a:bodyPr/>
          <a:lstStyle/>
          <a:p>
            <a:fld id="{C6F2A64F-D846-4562-9B1C-493B3418D95F}" type="slidenum">
              <a:rPr lang="en-GB" smtClean="0"/>
              <a:t>8</a:t>
            </a:fld>
            <a:endParaRPr lang="en-GB"/>
          </a:p>
        </p:txBody>
      </p:sp>
    </p:spTree>
    <p:extLst>
      <p:ext uri="{BB962C8B-B14F-4D97-AF65-F5344CB8AC3E}">
        <p14:creationId xmlns:p14="http://schemas.microsoft.com/office/powerpoint/2010/main" val="2759365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52</a:t>
            </a:fld>
            <a:endParaRPr lang="en-US"/>
          </a:p>
        </p:txBody>
      </p:sp>
    </p:spTree>
    <p:extLst>
      <p:ext uri="{BB962C8B-B14F-4D97-AF65-F5344CB8AC3E}">
        <p14:creationId xmlns:p14="http://schemas.microsoft.com/office/powerpoint/2010/main" val="3740541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53</a:t>
            </a:fld>
            <a:endParaRPr lang="en-US"/>
          </a:p>
        </p:txBody>
      </p:sp>
    </p:spTree>
    <p:extLst>
      <p:ext uri="{BB962C8B-B14F-4D97-AF65-F5344CB8AC3E}">
        <p14:creationId xmlns:p14="http://schemas.microsoft.com/office/powerpoint/2010/main" val="3296491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54</a:t>
            </a:fld>
            <a:endParaRPr lang="en-US"/>
          </a:p>
        </p:txBody>
      </p:sp>
    </p:spTree>
    <p:extLst>
      <p:ext uri="{BB962C8B-B14F-4D97-AF65-F5344CB8AC3E}">
        <p14:creationId xmlns:p14="http://schemas.microsoft.com/office/powerpoint/2010/main" val="3148049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55</a:t>
            </a:fld>
            <a:endParaRPr lang="en-US"/>
          </a:p>
        </p:txBody>
      </p:sp>
    </p:spTree>
    <p:extLst>
      <p:ext uri="{BB962C8B-B14F-4D97-AF65-F5344CB8AC3E}">
        <p14:creationId xmlns:p14="http://schemas.microsoft.com/office/powerpoint/2010/main" val="778381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56</a:t>
            </a:fld>
            <a:endParaRPr lang="en-US"/>
          </a:p>
        </p:txBody>
      </p:sp>
    </p:spTree>
    <p:extLst>
      <p:ext uri="{BB962C8B-B14F-4D97-AF65-F5344CB8AC3E}">
        <p14:creationId xmlns:p14="http://schemas.microsoft.com/office/powerpoint/2010/main" val="1839016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57</a:t>
            </a:fld>
            <a:endParaRPr lang="en-US"/>
          </a:p>
        </p:txBody>
      </p:sp>
    </p:spTree>
    <p:extLst>
      <p:ext uri="{BB962C8B-B14F-4D97-AF65-F5344CB8AC3E}">
        <p14:creationId xmlns:p14="http://schemas.microsoft.com/office/powerpoint/2010/main" val="3613282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58</a:t>
            </a:fld>
            <a:endParaRPr lang="en-US"/>
          </a:p>
        </p:txBody>
      </p:sp>
    </p:spTree>
    <p:extLst>
      <p:ext uri="{BB962C8B-B14F-4D97-AF65-F5344CB8AC3E}">
        <p14:creationId xmlns:p14="http://schemas.microsoft.com/office/powerpoint/2010/main" val="2610620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59</a:t>
            </a:fld>
            <a:endParaRPr lang="en-US"/>
          </a:p>
        </p:txBody>
      </p:sp>
    </p:spTree>
    <p:extLst>
      <p:ext uri="{BB962C8B-B14F-4D97-AF65-F5344CB8AC3E}">
        <p14:creationId xmlns:p14="http://schemas.microsoft.com/office/powerpoint/2010/main" val="13039108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60</a:t>
            </a:fld>
            <a:endParaRPr lang="en-US"/>
          </a:p>
        </p:txBody>
      </p:sp>
    </p:spTree>
    <p:extLst>
      <p:ext uri="{BB962C8B-B14F-4D97-AF65-F5344CB8AC3E}">
        <p14:creationId xmlns:p14="http://schemas.microsoft.com/office/powerpoint/2010/main" val="3919052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61</a:t>
            </a:fld>
            <a:endParaRPr lang="en-US"/>
          </a:p>
        </p:txBody>
      </p:sp>
    </p:spTree>
    <p:extLst>
      <p:ext uri="{BB962C8B-B14F-4D97-AF65-F5344CB8AC3E}">
        <p14:creationId xmlns:p14="http://schemas.microsoft.com/office/powerpoint/2010/main" val="1603294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from last layer to upper layer</a:t>
            </a:r>
            <a:endParaRPr lang="en-US" dirty="0"/>
          </a:p>
        </p:txBody>
      </p:sp>
      <p:sp>
        <p:nvSpPr>
          <p:cNvPr id="4" name="Slide Number Placeholder 3"/>
          <p:cNvSpPr>
            <a:spLocks noGrp="1"/>
          </p:cNvSpPr>
          <p:nvPr>
            <p:ph type="sldNum" sz="quarter" idx="10"/>
          </p:nvPr>
        </p:nvSpPr>
        <p:spPr/>
        <p:txBody>
          <a:bodyPr/>
          <a:lstStyle/>
          <a:p>
            <a:fld id="{C6F2A64F-D846-4562-9B1C-493B3418D95F}" type="slidenum">
              <a:rPr lang="en-GB" smtClean="0"/>
              <a:t>9</a:t>
            </a:fld>
            <a:endParaRPr lang="en-GB"/>
          </a:p>
        </p:txBody>
      </p:sp>
    </p:spTree>
    <p:extLst>
      <p:ext uri="{BB962C8B-B14F-4D97-AF65-F5344CB8AC3E}">
        <p14:creationId xmlns:p14="http://schemas.microsoft.com/office/powerpoint/2010/main" val="49261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62</a:t>
            </a:fld>
            <a:endParaRPr lang="en-US"/>
          </a:p>
        </p:txBody>
      </p:sp>
    </p:spTree>
    <p:extLst>
      <p:ext uri="{BB962C8B-B14F-4D97-AF65-F5344CB8AC3E}">
        <p14:creationId xmlns:p14="http://schemas.microsoft.com/office/powerpoint/2010/main" val="4280055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63</a:t>
            </a:fld>
            <a:endParaRPr lang="en-US"/>
          </a:p>
        </p:txBody>
      </p:sp>
    </p:spTree>
    <p:extLst>
      <p:ext uri="{BB962C8B-B14F-4D97-AF65-F5344CB8AC3E}">
        <p14:creationId xmlns:p14="http://schemas.microsoft.com/office/powerpoint/2010/main" val="2001041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64</a:t>
            </a:fld>
            <a:endParaRPr lang="en-US"/>
          </a:p>
        </p:txBody>
      </p:sp>
    </p:spTree>
    <p:extLst>
      <p:ext uri="{BB962C8B-B14F-4D97-AF65-F5344CB8AC3E}">
        <p14:creationId xmlns:p14="http://schemas.microsoft.com/office/powerpoint/2010/main" val="190021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65</a:t>
            </a:fld>
            <a:endParaRPr lang="en-US"/>
          </a:p>
        </p:txBody>
      </p:sp>
    </p:spTree>
    <p:extLst>
      <p:ext uri="{BB962C8B-B14F-4D97-AF65-F5344CB8AC3E}">
        <p14:creationId xmlns:p14="http://schemas.microsoft.com/office/powerpoint/2010/main" val="17361791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66</a:t>
            </a:fld>
            <a:endParaRPr lang="en-US"/>
          </a:p>
        </p:txBody>
      </p:sp>
    </p:spTree>
    <p:extLst>
      <p:ext uri="{BB962C8B-B14F-4D97-AF65-F5344CB8AC3E}">
        <p14:creationId xmlns:p14="http://schemas.microsoft.com/office/powerpoint/2010/main" val="5795574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67</a:t>
            </a:fld>
            <a:endParaRPr lang="en-US"/>
          </a:p>
        </p:txBody>
      </p:sp>
    </p:spTree>
    <p:extLst>
      <p:ext uri="{BB962C8B-B14F-4D97-AF65-F5344CB8AC3E}">
        <p14:creationId xmlns:p14="http://schemas.microsoft.com/office/powerpoint/2010/main" val="3335961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68</a:t>
            </a:fld>
            <a:endParaRPr lang="en-US"/>
          </a:p>
        </p:txBody>
      </p:sp>
    </p:spTree>
    <p:extLst>
      <p:ext uri="{BB962C8B-B14F-4D97-AF65-F5344CB8AC3E}">
        <p14:creationId xmlns:p14="http://schemas.microsoft.com/office/powerpoint/2010/main" val="1862048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69</a:t>
            </a:fld>
            <a:endParaRPr lang="en-US"/>
          </a:p>
        </p:txBody>
      </p:sp>
    </p:spTree>
    <p:extLst>
      <p:ext uri="{BB962C8B-B14F-4D97-AF65-F5344CB8AC3E}">
        <p14:creationId xmlns:p14="http://schemas.microsoft.com/office/powerpoint/2010/main" val="33029609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70</a:t>
            </a:fld>
            <a:endParaRPr lang="en-US"/>
          </a:p>
        </p:txBody>
      </p:sp>
    </p:spTree>
    <p:extLst>
      <p:ext uri="{BB962C8B-B14F-4D97-AF65-F5344CB8AC3E}">
        <p14:creationId xmlns:p14="http://schemas.microsoft.com/office/powerpoint/2010/main" val="7626760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71</a:t>
            </a:fld>
            <a:endParaRPr lang="en-US"/>
          </a:p>
        </p:txBody>
      </p:sp>
    </p:spTree>
    <p:extLst>
      <p:ext uri="{BB962C8B-B14F-4D97-AF65-F5344CB8AC3E}">
        <p14:creationId xmlns:p14="http://schemas.microsoft.com/office/powerpoint/2010/main" val="363797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24562881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72</a:t>
            </a:fld>
            <a:endParaRPr lang="en-US"/>
          </a:p>
        </p:txBody>
      </p:sp>
    </p:spTree>
    <p:extLst>
      <p:ext uri="{BB962C8B-B14F-4D97-AF65-F5344CB8AC3E}">
        <p14:creationId xmlns:p14="http://schemas.microsoft.com/office/powerpoint/2010/main" val="3372314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73</a:t>
            </a:fld>
            <a:endParaRPr lang="en-US"/>
          </a:p>
        </p:txBody>
      </p:sp>
    </p:spTree>
    <p:extLst>
      <p:ext uri="{BB962C8B-B14F-4D97-AF65-F5344CB8AC3E}">
        <p14:creationId xmlns:p14="http://schemas.microsoft.com/office/powerpoint/2010/main" val="11563676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74</a:t>
            </a:fld>
            <a:endParaRPr lang="en-US"/>
          </a:p>
        </p:txBody>
      </p:sp>
    </p:spTree>
    <p:extLst>
      <p:ext uri="{BB962C8B-B14F-4D97-AF65-F5344CB8AC3E}">
        <p14:creationId xmlns:p14="http://schemas.microsoft.com/office/powerpoint/2010/main" val="33499360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75</a:t>
            </a:fld>
            <a:endParaRPr lang="en-US"/>
          </a:p>
        </p:txBody>
      </p:sp>
    </p:spTree>
    <p:extLst>
      <p:ext uri="{BB962C8B-B14F-4D97-AF65-F5344CB8AC3E}">
        <p14:creationId xmlns:p14="http://schemas.microsoft.com/office/powerpoint/2010/main" val="1838557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76</a:t>
            </a:fld>
            <a:endParaRPr lang="en-US"/>
          </a:p>
        </p:txBody>
      </p:sp>
    </p:spTree>
    <p:extLst>
      <p:ext uri="{BB962C8B-B14F-4D97-AF65-F5344CB8AC3E}">
        <p14:creationId xmlns:p14="http://schemas.microsoft.com/office/powerpoint/2010/main" val="2975076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325905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840331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384693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787997B-0800-4B98-B34E-4AA1C7877448}" type="datetime1">
              <a:rPr lang="en-US" smtClean="0"/>
              <a:t>12/3/2021</a:t>
            </a:fld>
            <a:endParaRPr lang="en-US" dirty="0"/>
          </a:p>
        </p:txBody>
      </p:sp>
      <p:sp>
        <p:nvSpPr>
          <p:cNvPr id="5" name="Footer Placeholder 4"/>
          <p:cNvSpPr>
            <a:spLocks noGrp="1"/>
          </p:cNvSpPr>
          <p:nvPr>
            <p:ph type="ftr" sz="quarter" idx="11"/>
          </p:nvPr>
        </p:nvSpPr>
        <p:spPr/>
        <p:txBody>
          <a:bodyPr/>
          <a:lstStyle/>
          <a:p>
            <a:r>
              <a:rPr lang="en-US" smtClean="0"/>
              <a:t>Designed by, Adil Khan</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2579F3-DAC8-46C2-99C3-49AD0C58A933}" type="datetime1">
              <a:rPr lang="en-US" smtClean="0"/>
              <a:t>12/3/2021</a:t>
            </a:fld>
            <a:endParaRPr lang="en-US" dirty="0"/>
          </a:p>
        </p:txBody>
      </p:sp>
      <p:sp>
        <p:nvSpPr>
          <p:cNvPr id="5" name="Footer Placeholder 4"/>
          <p:cNvSpPr>
            <a:spLocks noGrp="1"/>
          </p:cNvSpPr>
          <p:nvPr>
            <p:ph type="ftr" sz="quarter" idx="11"/>
          </p:nvPr>
        </p:nvSpPr>
        <p:spPr/>
        <p:txBody>
          <a:bodyPr/>
          <a:lstStyle/>
          <a:p>
            <a:r>
              <a:rPr lang="en-US" smtClean="0"/>
              <a:t>Designed by, Adil Khan</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D33291-BE0B-4ECF-98F9-12C0CCF8E815}" type="datetime1">
              <a:rPr lang="en-US" smtClean="0"/>
              <a:t>12/3/2021</a:t>
            </a:fld>
            <a:endParaRPr lang="en-US" dirty="0"/>
          </a:p>
        </p:txBody>
      </p:sp>
      <p:sp>
        <p:nvSpPr>
          <p:cNvPr id="5" name="Footer Placeholder 4"/>
          <p:cNvSpPr>
            <a:spLocks noGrp="1"/>
          </p:cNvSpPr>
          <p:nvPr>
            <p:ph type="ftr" sz="quarter" idx="11"/>
          </p:nvPr>
        </p:nvSpPr>
        <p:spPr/>
        <p:txBody>
          <a:bodyPr/>
          <a:lstStyle/>
          <a:p>
            <a:r>
              <a:rPr lang="en-US" smtClean="0"/>
              <a:t>Designed by, Adil Khan</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5B4BA-3A35-45CE-9DB7-346730F2C266}" type="datetime1">
              <a:rPr lang="en-US" smtClean="0"/>
              <a:t>12/3/2021</a:t>
            </a:fld>
            <a:endParaRPr lang="en-US" dirty="0"/>
          </a:p>
        </p:txBody>
      </p:sp>
      <p:sp>
        <p:nvSpPr>
          <p:cNvPr id="5" name="Footer Placeholder 4"/>
          <p:cNvSpPr>
            <a:spLocks noGrp="1"/>
          </p:cNvSpPr>
          <p:nvPr>
            <p:ph type="ftr" sz="quarter" idx="11"/>
          </p:nvPr>
        </p:nvSpPr>
        <p:spPr/>
        <p:txBody>
          <a:bodyPr/>
          <a:lstStyle/>
          <a:p>
            <a:r>
              <a:rPr lang="en-US" smtClean="0"/>
              <a:t>Designed by, Adil Khan</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41F669-D4A3-49E7-A9C2-C9E2897E0DF0}" type="datetime1">
              <a:rPr lang="en-US" smtClean="0"/>
              <a:t>12/3/2021</a:t>
            </a:fld>
            <a:endParaRPr lang="en-US" dirty="0"/>
          </a:p>
        </p:txBody>
      </p:sp>
      <p:sp>
        <p:nvSpPr>
          <p:cNvPr id="5" name="Footer Placeholder 4"/>
          <p:cNvSpPr>
            <a:spLocks noGrp="1"/>
          </p:cNvSpPr>
          <p:nvPr>
            <p:ph type="ftr" sz="quarter" idx="11"/>
          </p:nvPr>
        </p:nvSpPr>
        <p:spPr/>
        <p:txBody>
          <a:bodyPr/>
          <a:lstStyle/>
          <a:p>
            <a:r>
              <a:rPr lang="en-US" smtClean="0"/>
              <a:t>Designed by, Adil Khan</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52CD757-AD1A-40C8-8D55-739C37472418}"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smtClean="0"/>
              <a:t>Designed by, Adil Khan</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B632F75-6305-49F2-88C1-8CDBF2631A37}" type="datetime1">
              <a:rPr lang="en-US" smtClean="0"/>
              <a:t>12/3/2021</a:t>
            </a:fld>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B4C5981-C6B2-4730-B19F-9AD824FD3DED}" type="datetime1">
              <a:rPr lang="en-US" smtClean="0"/>
              <a:t>12/3/2021</a:t>
            </a:fld>
            <a:endParaRPr lang="en-US" dirty="0"/>
          </a:p>
        </p:txBody>
      </p:sp>
      <p:sp>
        <p:nvSpPr>
          <p:cNvPr id="4" name="Footer Placeholder 3"/>
          <p:cNvSpPr>
            <a:spLocks noGrp="1"/>
          </p:cNvSpPr>
          <p:nvPr>
            <p:ph type="ftr" sz="quarter" idx="11"/>
          </p:nvPr>
        </p:nvSpPr>
        <p:spPr/>
        <p:txBody>
          <a:bodyPr/>
          <a:lstStyle/>
          <a:p>
            <a:r>
              <a:rPr lang="en-US" smtClean="0"/>
              <a:t>Designed by, Adil Khan</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404E52-5EFF-4CDC-B9D0-84C758B55FE7}" type="datetime1">
              <a:rPr lang="en-US" smtClean="0"/>
              <a:t>12/3/2021</a:t>
            </a:fld>
            <a:endParaRPr lang="en-US" dirty="0"/>
          </a:p>
        </p:txBody>
      </p:sp>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12D97A-58D1-48FE-9C7B-940551305EF1}"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smtClean="0"/>
              <a:t>Designed by, Adil Khan</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A9E008-D109-4945-A5C0-D3B39B6F2599}"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smtClean="0"/>
              <a:t>Designed by, Adil Khan</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911D7-A891-4DBC-8FB4-45AD0928BA1A}" type="datetime1">
              <a:rPr lang="en-US" smtClean="0"/>
              <a:t>12/3/2021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Designed by, Adil Khan</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41818"/>
            <a:ext cx="9144000" cy="2387600"/>
          </a:xfrm>
        </p:spPr>
        <p:txBody>
          <a:bodyPr/>
          <a:lstStyle/>
          <a:p>
            <a:r>
              <a:rPr lang="en-US" dirty="0" smtClean="0"/>
              <a:t>Distributed &amp; Cloud Computing</a:t>
            </a:r>
            <a:endParaRPr lang="en-GB" dirty="0"/>
          </a:p>
        </p:txBody>
      </p:sp>
      <p:sp>
        <p:nvSpPr>
          <p:cNvPr id="3" name="Subtitle 2"/>
          <p:cNvSpPr>
            <a:spLocks noGrp="1"/>
          </p:cNvSpPr>
          <p:nvPr>
            <p:ph type="subTitle" idx="1"/>
          </p:nvPr>
        </p:nvSpPr>
        <p:spPr>
          <a:xfrm>
            <a:off x="1524000" y="3602037"/>
            <a:ext cx="9144000" cy="1922999"/>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Welcome</a:t>
            </a:r>
          </a:p>
          <a:p>
            <a:r>
              <a:rPr lang="en-US" dirty="0">
                <a:latin typeface="Times New Roman" panose="02020603050405020304" pitchFamily="18" charset="0"/>
                <a:cs typeface="Times New Roman" panose="02020603050405020304" pitchFamily="18" charset="0"/>
              </a:rPr>
              <a:t>Sukkur IBA University</a:t>
            </a:r>
          </a:p>
          <a:p>
            <a:r>
              <a:rPr lang="en-US" dirty="0">
                <a:latin typeface="Times New Roman" panose="02020603050405020304" pitchFamily="18" charset="0"/>
                <a:cs typeface="Times New Roman" panose="02020603050405020304" pitchFamily="18" charset="0"/>
              </a:rPr>
              <a:t>Week </a:t>
            </a:r>
            <a:r>
              <a:rPr lang="en-US" dirty="0" smtClean="0">
                <a:latin typeface="Times New Roman" panose="02020603050405020304" pitchFamily="18" charset="0"/>
                <a:cs typeface="Times New Roman" panose="02020603050405020304" pitchFamily="18" charset="0"/>
              </a:rPr>
              <a:t>– 06</a:t>
            </a:r>
          </a:p>
          <a:p>
            <a:r>
              <a:rPr lang="en-US" dirty="0" smtClean="0">
                <a:latin typeface="Times New Roman" panose="02020603050405020304" pitchFamily="18" charset="0"/>
                <a:cs typeface="Times New Roman" panose="02020603050405020304" pitchFamily="18" charset="0"/>
              </a:rPr>
              <a:t>Lecture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11&amp;12</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Your Facilitator, Adil Khan</a:t>
            </a:r>
            <a:endParaRPr lang="en-GB"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260417269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Speed/ Efficiency</a:t>
            </a:r>
            <a:endParaRPr lang="en-US" b="1" dirty="0"/>
          </a:p>
        </p:txBody>
      </p:sp>
      <p:sp>
        <p:nvSpPr>
          <p:cNvPr id="7" name="Content Placeholder 6"/>
          <p:cNvSpPr>
            <a:spLocks noGrp="1"/>
          </p:cNvSpPr>
          <p:nvPr>
            <p:ph idx="1"/>
          </p:nvPr>
        </p:nvSpPr>
        <p:spPr/>
        <p:txBody>
          <a:bodyPr/>
          <a:lstStyle/>
          <a:p>
            <a:r>
              <a:rPr lang="en-US" dirty="0"/>
              <a:t>Containers are often referred to as “lightweight,” meaning they share the machine’s operating system (OS) </a:t>
            </a:r>
            <a:r>
              <a:rPr lang="en-US" dirty="0" smtClean="0"/>
              <a:t>kernel.</a:t>
            </a:r>
          </a:p>
          <a:p>
            <a:r>
              <a:rPr lang="en-US" dirty="0" smtClean="0"/>
              <a:t>The containers starts immediately, since the OS is already running, so the application will start up without any delay.</a:t>
            </a:r>
          </a:p>
          <a:p>
            <a:r>
              <a:rPr lang="en-US" dirty="0" smtClean="0"/>
              <a:t>On the other hand, Virtual machines (VMs) need to start entire OS, which includes a full boot process.</a:t>
            </a:r>
          </a:p>
          <a:p>
            <a:r>
              <a:rPr lang="en-US" dirty="0" smtClean="0"/>
              <a:t>It will take much longer than it would take for container.</a:t>
            </a:r>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10</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3824670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Resources</a:t>
            </a:r>
            <a:endParaRPr lang="en-US" b="1" dirty="0"/>
          </a:p>
        </p:txBody>
      </p:sp>
      <p:sp>
        <p:nvSpPr>
          <p:cNvPr id="7" name="Content Placeholder 6"/>
          <p:cNvSpPr>
            <a:spLocks noGrp="1"/>
          </p:cNvSpPr>
          <p:nvPr>
            <p:ph idx="1"/>
          </p:nvPr>
        </p:nvSpPr>
        <p:spPr/>
        <p:txBody>
          <a:bodyPr/>
          <a:lstStyle/>
          <a:p>
            <a:r>
              <a:rPr lang="en-US" dirty="0" smtClean="0"/>
              <a:t>VM uses more resources as virtual servers run separate OS.</a:t>
            </a:r>
          </a:p>
          <a:p>
            <a:r>
              <a:rPr lang="en-US" dirty="0" smtClean="0"/>
              <a:t>VMs consumes memory even when they are not running any user process.</a:t>
            </a:r>
          </a:p>
          <a:p>
            <a:r>
              <a:rPr lang="en-US" dirty="0" smtClean="0"/>
              <a:t>Hence, certain amount of overhead is created, causes more resources to be used.</a:t>
            </a:r>
          </a:p>
          <a:p>
            <a:r>
              <a:rPr lang="en-US" dirty="0" smtClean="0"/>
              <a:t>When it comes to containers, they can startup pretty quickly, so their memory consumption doesn’t increase.</a:t>
            </a:r>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11</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2779776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Portability</a:t>
            </a:r>
            <a:endParaRPr lang="en-US" b="1" dirty="0"/>
          </a:p>
        </p:txBody>
      </p:sp>
      <p:sp>
        <p:nvSpPr>
          <p:cNvPr id="7" name="Content Placeholder 6"/>
          <p:cNvSpPr>
            <a:spLocks noGrp="1"/>
          </p:cNvSpPr>
          <p:nvPr>
            <p:ph idx="1"/>
          </p:nvPr>
        </p:nvSpPr>
        <p:spPr/>
        <p:txBody>
          <a:bodyPr/>
          <a:lstStyle/>
          <a:p>
            <a:r>
              <a:rPr lang="en-US" dirty="0" smtClean="0"/>
              <a:t>Container images are much smaller than virtual machines, they are easy to transfer and save space on the host’s file system.</a:t>
            </a:r>
          </a:p>
          <a:p>
            <a:r>
              <a:rPr lang="en-US" dirty="0" smtClean="0"/>
              <a:t>VMs, on the other hand, need to have a copy of whole OS, including kernel, system libraries, and configuration files etc.</a:t>
            </a:r>
          </a:p>
          <a:p>
            <a:r>
              <a:rPr lang="en-US" dirty="0"/>
              <a:t>A container creates an executable package of software that is abstracted away from (not tied to or dependent upon) the host operating system, and hence, is portable and able to run uniformly and consistently across any platform or cloud.</a:t>
            </a:r>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12</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113939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Portability</a:t>
            </a:r>
            <a:endParaRPr lang="en-US" dirty="0"/>
          </a:p>
        </p:txBody>
      </p:sp>
      <p:sp>
        <p:nvSpPr>
          <p:cNvPr id="7" name="Content Placeholder 6"/>
          <p:cNvSpPr>
            <a:spLocks noGrp="1"/>
          </p:cNvSpPr>
          <p:nvPr>
            <p:ph idx="1"/>
          </p:nvPr>
        </p:nvSpPr>
        <p:spPr/>
        <p:txBody>
          <a:bodyPr/>
          <a:lstStyle/>
          <a:p>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13</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pic>
        <p:nvPicPr>
          <p:cNvPr id="9" name="Picture 8"/>
          <p:cNvPicPr>
            <a:picLocks noChangeAspect="1"/>
          </p:cNvPicPr>
          <p:nvPr/>
        </p:nvPicPr>
        <p:blipFill rotWithShape="1">
          <a:blip r:embed="rId3"/>
          <a:srcRect l="17024" t="17339" r="50258" b="27185"/>
          <a:stretch/>
        </p:blipFill>
        <p:spPr>
          <a:xfrm>
            <a:off x="3875531" y="1777378"/>
            <a:ext cx="4735069" cy="4399585"/>
          </a:xfrm>
          <a:prstGeom prst="rect">
            <a:avLst/>
          </a:prstGeom>
        </p:spPr>
      </p:pic>
    </p:spTree>
    <p:extLst>
      <p:ext uri="{BB962C8B-B14F-4D97-AF65-F5344CB8AC3E}">
        <p14:creationId xmlns:p14="http://schemas.microsoft.com/office/powerpoint/2010/main" val="1178702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1827"/>
            <a:ext cx="10515600" cy="1325563"/>
          </a:xfrm>
        </p:spPr>
        <p:txBody>
          <a:bodyPr/>
          <a:lstStyle/>
          <a:p>
            <a:pPr algn="ctr"/>
            <a:r>
              <a:rPr lang="en-US" b="1" dirty="0" smtClean="0"/>
              <a:t>Security and Isolation</a:t>
            </a:r>
            <a:endParaRPr lang="en-US" b="1" dirty="0"/>
          </a:p>
        </p:txBody>
      </p:sp>
      <p:sp>
        <p:nvSpPr>
          <p:cNvPr id="7" name="Content Placeholder 6"/>
          <p:cNvSpPr>
            <a:spLocks noGrp="1"/>
          </p:cNvSpPr>
          <p:nvPr>
            <p:ph idx="1"/>
          </p:nvPr>
        </p:nvSpPr>
        <p:spPr/>
        <p:txBody>
          <a:bodyPr/>
          <a:lstStyle/>
          <a:p>
            <a:r>
              <a:rPr lang="en-US" dirty="0" smtClean="0"/>
              <a:t>Each VM can incorporate its own security protocols since they are running in a fully isolated environment.</a:t>
            </a:r>
          </a:p>
          <a:p>
            <a:r>
              <a:rPr lang="en-US" dirty="0" smtClean="0"/>
              <a:t>One infected VM will not affect another one.</a:t>
            </a:r>
          </a:p>
          <a:p>
            <a:r>
              <a:rPr lang="en-US" dirty="0" smtClean="0"/>
              <a:t>Containers only isolate data and applications at the process level, they provide less secure environment and depend on the security protocols of host system.</a:t>
            </a:r>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14</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1807803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Security and Isolation</a:t>
            </a:r>
            <a:endParaRPr lang="en-US" dirty="0"/>
          </a:p>
        </p:txBody>
      </p:sp>
      <p:sp>
        <p:nvSpPr>
          <p:cNvPr id="7" name="Content Placeholder 6"/>
          <p:cNvSpPr>
            <a:spLocks noGrp="1"/>
          </p:cNvSpPr>
          <p:nvPr>
            <p:ph idx="1"/>
          </p:nvPr>
        </p:nvSpPr>
        <p:spPr/>
        <p:txBody>
          <a:bodyPr/>
          <a:lstStyle/>
          <a:p>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15</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pic>
        <p:nvPicPr>
          <p:cNvPr id="9" name="Picture 8"/>
          <p:cNvPicPr>
            <a:picLocks noChangeAspect="1"/>
          </p:cNvPicPr>
          <p:nvPr/>
        </p:nvPicPr>
        <p:blipFill rotWithShape="1">
          <a:blip r:embed="rId3"/>
          <a:srcRect l="33095" t="9716" r="7738" b="31208"/>
          <a:stretch/>
        </p:blipFill>
        <p:spPr>
          <a:xfrm>
            <a:off x="1934463" y="1690688"/>
            <a:ext cx="8323073" cy="4681728"/>
          </a:xfrm>
          <a:prstGeom prst="rect">
            <a:avLst/>
          </a:prstGeom>
        </p:spPr>
      </p:pic>
    </p:spTree>
    <p:extLst>
      <p:ext uri="{BB962C8B-B14F-4D97-AF65-F5344CB8AC3E}">
        <p14:creationId xmlns:p14="http://schemas.microsoft.com/office/powerpoint/2010/main" val="335887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Performance</a:t>
            </a:r>
            <a:endParaRPr lang="en-US" b="1"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16</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pic>
        <p:nvPicPr>
          <p:cNvPr id="9" name="Content Placeholder 4"/>
          <p:cNvPicPr>
            <a:picLocks noGrp="1" noChangeAspect="1"/>
          </p:cNvPicPr>
          <p:nvPr>
            <p:ph idx="1"/>
          </p:nvPr>
        </p:nvPicPr>
        <p:blipFill rotWithShape="1">
          <a:blip r:embed="rId3"/>
          <a:srcRect l="32484" t="10146" r="7504" b="30894"/>
          <a:stretch/>
        </p:blipFill>
        <p:spPr>
          <a:xfrm>
            <a:off x="2191874" y="1844773"/>
            <a:ext cx="7808251" cy="4313042"/>
          </a:xfrm>
          <a:prstGeom prst="rect">
            <a:avLst/>
          </a:prstGeom>
        </p:spPr>
      </p:pic>
    </p:spTree>
    <p:extLst>
      <p:ext uri="{BB962C8B-B14F-4D97-AF65-F5344CB8AC3E}">
        <p14:creationId xmlns:p14="http://schemas.microsoft.com/office/powerpoint/2010/main" val="2794648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Companies Provides Containers</a:t>
            </a:r>
            <a:endParaRPr lang="en-US" b="1" dirty="0"/>
          </a:p>
        </p:txBody>
      </p:sp>
      <p:sp>
        <p:nvSpPr>
          <p:cNvPr id="7" name="Content Placeholder 6"/>
          <p:cNvSpPr>
            <a:spLocks noGrp="1"/>
          </p:cNvSpPr>
          <p:nvPr>
            <p:ph idx="1"/>
          </p:nvPr>
        </p:nvSpPr>
        <p:spPr/>
        <p:txBody>
          <a:bodyPr/>
          <a:lstStyle/>
          <a:p>
            <a:r>
              <a:rPr lang="en-US" dirty="0" smtClean="0"/>
              <a:t>Docker</a:t>
            </a:r>
          </a:p>
          <a:p>
            <a:r>
              <a:rPr lang="en-US" dirty="0" smtClean="0"/>
              <a:t>Google-</a:t>
            </a:r>
            <a:r>
              <a:rPr lang="en-US" dirty="0" err="1" smtClean="0"/>
              <a:t>Kubernetes</a:t>
            </a:r>
            <a:endParaRPr lang="en-US" dirty="0" smtClean="0"/>
          </a:p>
          <a:p>
            <a:r>
              <a:rPr lang="en-US" dirty="0" err="1" smtClean="0"/>
              <a:t>CareOS</a:t>
            </a:r>
            <a:endParaRPr lang="en-US" dirty="0" smtClean="0"/>
          </a:p>
          <a:p>
            <a:r>
              <a:rPr lang="en-US" dirty="0" err="1" smtClean="0"/>
              <a:t>RedHat</a:t>
            </a:r>
            <a:endParaRPr lang="en-US" dirty="0" smtClean="0"/>
          </a:p>
          <a:p>
            <a:r>
              <a:rPr lang="en-US" dirty="0" smtClean="0"/>
              <a:t>Microsoft</a:t>
            </a:r>
          </a:p>
          <a:p>
            <a:r>
              <a:rPr lang="en-US" dirty="0" smtClean="0"/>
              <a:t>Amazon</a:t>
            </a:r>
          </a:p>
          <a:p>
            <a:r>
              <a:rPr lang="en-US" dirty="0" smtClean="0"/>
              <a:t>IBM</a:t>
            </a:r>
          </a:p>
          <a:p>
            <a:r>
              <a:rPr lang="en-US" dirty="0" smtClean="0"/>
              <a:t>VMware</a:t>
            </a:r>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17</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1954181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358884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19</a:t>
            </a:fld>
            <a:endParaRPr lang="en-US" dirty="0"/>
          </a:p>
        </p:txBody>
      </p:sp>
    </p:spTree>
    <p:extLst>
      <p:ext uri="{BB962C8B-B14F-4D97-AF65-F5344CB8AC3E}">
        <p14:creationId xmlns:p14="http://schemas.microsoft.com/office/powerpoint/2010/main" val="2692687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Containerization</a:t>
            </a:r>
            <a:endParaRPr lang="en-GB" b="1" dirty="0"/>
          </a:p>
        </p:txBody>
      </p:sp>
      <p:sp>
        <p:nvSpPr>
          <p:cNvPr id="5" name="Text Placeholder 4"/>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Designed by, Adil Khan</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2191296039"/>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1330141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21</a:t>
            </a:fld>
            <a:endParaRPr lang="en-US" dirty="0"/>
          </a:p>
        </p:txBody>
      </p:sp>
    </p:spTree>
    <p:extLst>
      <p:ext uri="{BB962C8B-B14F-4D97-AF65-F5344CB8AC3E}">
        <p14:creationId xmlns:p14="http://schemas.microsoft.com/office/powerpoint/2010/main" val="198262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22</a:t>
            </a:fld>
            <a:endParaRPr lang="en-US" dirty="0"/>
          </a:p>
        </p:txBody>
      </p:sp>
    </p:spTree>
    <p:extLst>
      <p:ext uri="{BB962C8B-B14F-4D97-AF65-F5344CB8AC3E}">
        <p14:creationId xmlns:p14="http://schemas.microsoft.com/office/powerpoint/2010/main" val="2688756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202653"/>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23</a:t>
            </a:fld>
            <a:endParaRPr lang="en-US" dirty="0"/>
          </a:p>
        </p:txBody>
      </p:sp>
    </p:spTree>
    <p:extLst>
      <p:ext uri="{BB962C8B-B14F-4D97-AF65-F5344CB8AC3E}">
        <p14:creationId xmlns:p14="http://schemas.microsoft.com/office/powerpoint/2010/main" val="1656698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24</a:t>
            </a:fld>
            <a:endParaRPr lang="en-US" dirty="0"/>
          </a:p>
        </p:txBody>
      </p:sp>
    </p:spTree>
    <p:extLst>
      <p:ext uri="{BB962C8B-B14F-4D97-AF65-F5344CB8AC3E}">
        <p14:creationId xmlns:p14="http://schemas.microsoft.com/office/powerpoint/2010/main" val="19100472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25</a:t>
            </a:fld>
            <a:endParaRPr lang="en-US" dirty="0"/>
          </a:p>
        </p:txBody>
      </p:sp>
    </p:spTree>
    <p:extLst>
      <p:ext uri="{BB962C8B-B14F-4D97-AF65-F5344CB8AC3E}">
        <p14:creationId xmlns:p14="http://schemas.microsoft.com/office/powerpoint/2010/main" val="3428839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26</a:t>
            </a:fld>
            <a:endParaRPr lang="en-US" dirty="0"/>
          </a:p>
        </p:txBody>
      </p:sp>
    </p:spTree>
    <p:extLst>
      <p:ext uri="{BB962C8B-B14F-4D97-AF65-F5344CB8AC3E}">
        <p14:creationId xmlns:p14="http://schemas.microsoft.com/office/powerpoint/2010/main" val="41360192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27</a:t>
            </a:fld>
            <a:endParaRPr lang="en-US" dirty="0"/>
          </a:p>
        </p:txBody>
      </p:sp>
    </p:spTree>
    <p:extLst>
      <p:ext uri="{BB962C8B-B14F-4D97-AF65-F5344CB8AC3E}">
        <p14:creationId xmlns:p14="http://schemas.microsoft.com/office/powerpoint/2010/main" val="1598354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28</a:t>
            </a:fld>
            <a:endParaRPr lang="en-US" dirty="0"/>
          </a:p>
        </p:txBody>
      </p:sp>
    </p:spTree>
    <p:extLst>
      <p:ext uri="{BB962C8B-B14F-4D97-AF65-F5344CB8AC3E}">
        <p14:creationId xmlns:p14="http://schemas.microsoft.com/office/powerpoint/2010/main" val="1730787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29</a:t>
            </a:fld>
            <a:endParaRPr lang="en-US" dirty="0"/>
          </a:p>
        </p:txBody>
      </p:sp>
    </p:spTree>
    <p:extLst>
      <p:ext uri="{BB962C8B-B14F-4D97-AF65-F5344CB8AC3E}">
        <p14:creationId xmlns:p14="http://schemas.microsoft.com/office/powerpoint/2010/main" val="270772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Containers</a:t>
            </a:r>
            <a:endParaRPr lang="en-US" dirty="0"/>
          </a:p>
        </p:txBody>
      </p:sp>
      <p:sp>
        <p:nvSpPr>
          <p:cNvPr id="7" name="Content Placeholder 6"/>
          <p:cNvSpPr>
            <a:spLocks noGrp="1"/>
          </p:cNvSpPr>
          <p:nvPr>
            <p:ph idx="1"/>
          </p:nvPr>
        </p:nvSpPr>
        <p:spPr/>
        <p:txBody>
          <a:bodyPr/>
          <a:lstStyle/>
          <a:p>
            <a:r>
              <a:rPr lang="en-US" dirty="0"/>
              <a:t>Containerization is the packaging of software code with just the operating system (OS) libraries and dependencies required to run the code to create a single lightweight executable—called a container—that runs consistently on any infrastructure</a:t>
            </a:r>
            <a:r>
              <a:rPr lang="en-US" dirty="0" smtClean="0"/>
              <a:t>.</a:t>
            </a:r>
          </a:p>
          <a:p>
            <a:r>
              <a:rPr lang="en-US" dirty="0"/>
              <a:t>Containerization is defined as </a:t>
            </a:r>
            <a:r>
              <a:rPr lang="en-US" b="1" dirty="0"/>
              <a:t>a form of operating system virtualization</a:t>
            </a:r>
            <a:r>
              <a:rPr lang="en-US" dirty="0"/>
              <a:t>, through which applications are run in isolated user spaces called containers, all using the same shared operating system (OS).</a:t>
            </a:r>
            <a:endParaRPr lang="en-US" dirty="0" smtClean="0"/>
          </a:p>
          <a:p>
            <a:r>
              <a:rPr lang="en-US" dirty="0"/>
              <a:t>Containerization allows developers to create and deploy applications faster and more securely.</a:t>
            </a:r>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3</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2930235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86499"/>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30</a:t>
            </a:fld>
            <a:endParaRPr lang="en-US" dirty="0"/>
          </a:p>
        </p:txBody>
      </p:sp>
    </p:spTree>
    <p:extLst>
      <p:ext uri="{BB962C8B-B14F-4D97-AF65-F5344CB8AC3E}">
        <p14:creationId xmlns:p14="http://schemas.microsoft.com/office/powerpoint/2010/main" val="3761223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31</a:t>
            </a:fld>
            <a:endParaRPr lang="en-US" dirty="0"/>
          </a:p>
        </p:txBody>
      </p:sp>
    </p:spTree>
    <p:extLst>
      <p:ext uri="{BB962C8B-B14F-4D97-AF65-F5344CB8AC3E}">
        <p14:creationId xmlns:p14="http://schemas.microsoft.com/office/powerpoint/2010/main" val="2612568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32</a:t>
            </a:fld>
            <a:endParaRPr lang="en-US" dirty="0"/>
          </a:p>
        </p:txBody>
      </p:sp>
    </p:spTree>
    <p:extLst>
      <p:ext uri="{BB962C8B-B14F-4D97-AF65-F5344CB8AC3E}">
        <p14:creationId xmlns:p14="http://schemas.microsoft.com/office/powerpoint/2010/main" val="3046260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33</a:t>
            </a:fld>
            <a:endParaRPr lang="en-US" dirty="0"/>
          </a:p>
        </p:txBody>
      </p:sp>
    </p:spTree>
    <p:extLst>
      <p:ext uri="{BB962C8B-B14F-4D97-AF65-F5344CB8AC3E}">
        <p14:creationId xmlns:p14="http://schemas.microsoft.com/office/powerpoint/2010/main" val="1750377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34</a:t>
            </a:fld>
            <a:endParaRPr lang="en-US" dirty="0"/>
          </a:p>
        </p:txBody>
      </p:sp>
    </p:spTree>
    <p:extLst>
      <p:ext uri="{BB962C8B-B14F-4D97-AF65-F5344CB8AC3E}">
        <p14:creationId xmlns:p14="http://schemas.microsoft.com/office/powerpoint/2010/main" val="1343406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35</a:t>
            </a:fld>
            <a:endParaRPr lang="en-US" dirty="0"/>
          </a:p>
        </p:txBody>
      </p:sp>
    </p:spTree>
    <p:extLst>
      <p:ext uri="{BB962C8B-B14F-4D97-AF65-F5344CB8AC3E}">
        <p14:creationId xmlns:p14="http://schemas.microsoft.com/office/powerpoint/2010/main" val="3919727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36</a:t>
            </a:fld>
            <a:endParaRPr lang="en-US" dirty="0"/>
          </a:p>
        </p:txBody>
      </p:sp>
    </p:spTree>
    <p:extLst>
      <p:ext uri="{BB962C8B-B14F-4D97-AF65-F5344CB8AC3E}">
        <p14:creationId xmlns:p14="http://schemas.microsoft.com/office/powerpoint/2010/main" val="1859074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37</a:t>
            </a:fld>
            <a:endParaRPr lang="en-US" dirty="0"/>
          </a:p>
        </p:txBody>
      </p:sp>
    </p:spTree>
    <p:extLst>
      <p:ext uri="{BB962C8B-B14F-4D97-AF65-F5344CB8AC3E}">
        <p14:creationId xmlns:p14="http://schemas.microsoft.com/office/powerpoint/2010/main" val="532198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38</a:t>
            </a:fld>
            <a:endParaRPr lang="en-US" dirty="0"/>
          </a:p>
        </p:txBody>
      </p:sp>
    </p:spTree>
    <p:extLst>
      <p:ext uri="{BB962C8B-B14F-4D97-AF65-F5344CB8AC3E}">
        <p14:creationId xmlns:p14="http://schemas.microsoft.com/office/powerpoint/2010/main" val="3371355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39</a:t>
            </a:fld>
            <a:endParaRPr lang="en-US" dirty="0"/>
          </a:p>
        </p:txBody>
      </p:sp>
    </p:spTree>
    <p:extLst>
      <p:ext uri="{BB962C8B-B14F-4D97-AF65-F5344CB8AC3E}">
        <p14:creationId xmlns:p14="http://schemas.microsoft.com/office/powerpoint/2010/main" val="344064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Containers</a:t>
            </a:r>
            <a:endParaRPr lang="en-US" dirty="0"/>
          </a:p>
        </p:txBody>
      </p:sp>
      <p:sp>
        <p:nvSpPr>
          <p:cNvPr id="7" name="Content Placeholder 6"/>
          <p:cNvSpPr>
            <a:spLocks noGrp="1"/>
          </p:cNvSpPr>
          <p:nvPr>
            <p:ph idx="1"/>
          </p:nvPr>
        </p:nvSpPr>
        <p:spPr/>
        <p:txBody>
          <a:bodyPr>
            <a:normAutofit fontScale="92500" lnSpcReduction="10000"/>
          </a:bodyPr>
          <a:lstStyle/>
          <a:p>
            <a:r>
              <a:rPr lang="en-US" dirty="0"/>
              <a:t>With traditional methods, code is developed in a specific computing environment which, when transferred to a new location, often results in bugs and errors. </a:t>
            </a:r>
            <a:endParaRPr lang="en-US" dirty="0" smtClean="0"/>
          </a:p>
          <a:p>
            <a:r>
              <a:rPr lang="en-US" dirty="0" smtClean="0"/>
              <a:t>For </a:t>
            </a:r>
            <a:r>
              <a:rPr lang="en-US" dirty="0"/>
              <a:t>example, when a developer transfers code from a desktop computer to a virtual machine (VM) or from a Linux to a Windows operating system. </a:t>
            </a:r>
            <a:endParaRPr lang="en-US" dirty="0" smtClean="0"/>
          </a:p>
          <a:p>
            <a:r>
              <a:rPr lang="en-US" dirty="0" smtClean="0"/>
              <a:t>Containerization </a:t>
            </a:r>
            <a:r>
              <a:rPr lang="en-US" dirty="0"/>
              <a:t>eliminates this problem by bundling the application code together with the related configuration files, libraries, and dependencies required for it to run. </a:t>
            </a:r>
            <a:endParaRPr lang="en-US" dirty="0" smtClean="0"/>
          </a:p>
          <a:p>
            <a:r>
              <a:rPr lang="en-US" dirty="0" smtClean="0"/>
              <a:t>This </a:t>
            </a:r>
            <a:r>
              <a:rPr lang="en-US" dirty="0"/>
              <a:t>single package of software or “container” is abstracted away from the host operating system, and hence, it stands alone and becomes portable—able to run across any platform or cloud, free of issues.</a:t>
            </a:r>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4</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4116076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40</a:t>
            </a:fld>
            <a:endParaRPr lang="en-US" dirty="0"/>
          </a:p>
        </p:txBody>
      </p:sp>
    </p:spTree>
    <p:extLst>
      <p:ext uri="{BB962C8B-B14F-4D97-AF65-F5344CB8AC3E}">
        <p14:creationId xmlns:p14="http://schemas.microsoft.com/office/powerpoint/2010/main" val="2670060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41</a:t>
            </a:fld>
            <a:endParaRPr lang="en-US" dirty="0"/>
          </a:p>
        </p:txBody>
      </p:sp>
    </p:spTree>
    <p:extLst>
      <p:ext uri="{BB962C8B-B14F-4D97-AF65-F5344CB8AC3E}">
        <p14:creationId xmlns:p14="http://schemas.microsoft.com/office/powerpoint/2010/main" val="2928695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42</a:t>
            </a:fld>
            <a:endParaRPr lang="en-US" dirty="0"/>
          </a:p>
        </p:txBody>
      </p:sp>
    </p:spTree>
    <p:extLst>
      <p:ext uri="{BB962C8B-B14F-4D97-AF65-F5344CB8AC3E}">
        <p14:creationId xmlns:p14="http://schemas.microsoft.com/office/powerpoint/2010/main" val="3511931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43</a:t>
            </a:fld>
            <a:endParaRPr lang="en-US" dirty="0"/>
          </a:p>
        </p:txBody>
      </p:sp>
    </p:spTree>
    <p:extLst>
      <p:ext uri="{BB962C8B-B14F-4D97-AF65-F5344CB8AC3E}">
        <p14:creationId xmlns:p14="http://schemas.microsoft.com/office/powerpoint/2010/main" val="1287306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44</a:t>
            </a:fld>
            <a:endParaRPr lang="en-US" dirty="0"/>
          </a:p>
        </p:txBody>
      </p:sp>
    </p:spTree>
    <p:extLst>
      <p:ext uri="{BB962C8B-B14F-4D97-AF65-F5344CB8AC3E}">
        <p14:creationId xmlns:p14="http://schemas.microsoft.com/office/powerpoint/2010/main" val="592447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45</a:t>
            </a:fld>
            <a:endParaRPr lang="en-US" dirty="0"/>
          </a:p>
        </p:txBody>
      </p:sp>
    </p:spTree>
    <p:extLst>
      <p:ext uri="{BB962C8B-B14F-4D97-AF65-F5344CB8AC3E}">
        <p14:creationId xmlns:p14="http://schemas.microsoft.com/office/powerpoint/2010/main" val="4188806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46</a:t>
            </a:fld>
            <a:endParaRPr lang="en-US" dirty="0"/>
          </a:p>
        </p:txBody>
      </p:sp>
    </p:spTree>
    <p:extLst>
      <p:ext uri="{BB962C8B-B14F-4D97-AF65-F5344CB8AC3E}">
        <p14:creationId xmlns:p14="http://schemas.microsoft.com/office/powerpoint/2010/main" val="3044432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47</a:t>
            </a:fld>
            <a:endParaRPr lang="en-US" dirty="0"/>
          </a:p>
        </p:txBody>
      </p:sp>
    </p:spTree>
    <p:extLst>
      <p:ext uri="{BB962C8B-B14F-4D97-AF65-F5344CB8AC3E}">
        <p14:creationId xmlns:p14="http://schemas.microsoft.com/office/powerpoint/2010/main" val="2353684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48</a:t>
            </a:fld>
            <a:endParaRPr lang="en-US" dirty="0"/>
          </a:p>
        </p:txBody>
      </p:sp>
    </p:spTree>
    <p:extLst>
      <p:ext uri="{BB962C8B-B14F-4D97-AF65-F5344CB8AC3E}">
        <p14:creationId xmlns:p14="http://schemas.microsoft.com/office/powerpoint/2010/main" val="397753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49</a:t>
            </a:fld>
            <a:endParaRPr lang="en-US" dirty="0"/>
          </a:p>
        </p:txBody>
      </p:sp>
    </p:spTree>
    <p:extLst>
      <p:ext uri="{BB962C8B-B14F-4D97-AF65-F5344CB8AC3E}">
        <p14:creationId xmlns:p14="http://schemas.microsoft.com/office/powerpoint/2010/main" val="2994856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Containers</a:t>
            </a:r>
            <a:endParaRPr lang="en-US" dirty="0"/>
          </a:p>
        </p:txBody>
      </p:sp>
      <p:sp>
        <p:nvSpPr>
          <p:cNvPr id="7" name="Content Placeholder 6"/>
          <p:cNvSpPr>
            <a:spLocks noGrp="1"/>
          </p:cNvSpPr>
          <p:nvPr>
            <p:ph idx="1"/>
          </p:nvPr>
        </p:nvSpPr>
        <p:spPr/>
        <p:txBody>
          <a:bodyPr>
            <a:normAutofit lnSpcReduction="10000"/>
          </a:bodyPr>
          <a:lstStyle/>
          <a:p>
            <a:r>
              <a:rPr lang="en-US" dirty="0"/>
              <a:t>Containers are often referred to as “lightweight,” meaning they share the machine’s operating system kernel and do not require the overhead of associating an operating system within each </a:t>
            </a:r>
            <a:r>
              <a:rPr lang="en-US" dirty="0" smtClean="0"/>
              <a:t>application.</a:t>
            </a:r>
          </a:p>
          <a:p>
            <a:r>
              <a:rPr lang="en-US" dirty="0" smtClean="0"/>
              <a:t>Containers </a:t>
            </a:r>
            <a:r>
              <a:rPr lang="en-US" dirty="0"/>
              <a:t>are inherently smaller in capacity than a VM and require less start-up time, allowing far more containers to run on the same compute capacity as a single VM. </a:t>
            </a:r>
            <a:endParaRPr lang="en-US" dirty="0" smtClean="0"/>
          </a:p>
          <a:p>
            <a:r>
              <a:rPr lang="en-US" dirty="0"/>
              <a:t>Perhaps most important, containerization allows applications to be “written once and run anywhere.” </a:t>
            </a:r>
            <a:endParaRPr lang="en-US" dirty="0" smtClean="0"/>
          </a:p>
          <a:p>
            <a:r>
              <a:rPr lang="en-US" dirty="0" smtClean="0"/>
              <a:t>This </a:t>
            </a:r>
            <a:r>
              <a:rPr lang="en-US" dirty="0"/>
              <a:t>portability speeds development, prevents cloud vendor lock-in and offers other notable benefits such fault isolation, ease of management, simplified security and </a:t>
            </a:r>
            <a:r>
              <a:rPr lang="en-US" dirty="0" smtClean="0"/>
              <a:t>more.</a:t>
            </a:r>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5</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614711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50</a:t>
            </a:fld>
            <a:endParaRPr lang="en-US" dirty="0"/>
          </a:p>
        </p:txBody>
      </p:sp>
    </p:spTree>
    <p:extLst>
      <p:ext uri="{BB962C8B-B14F-4D97-AF65-F5344CB8AC3E}">
        <p14:creationId xmlns:p14="http://schemas.microsoft.com/office/powerpoint/2010/main" val="2376121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51</a:t>
            </a:fld>
            <a:endParaRPr lang="en-US" dirty="0"/>
          </a:p>
        </p:txBody>
      </p:sp>
    </p:spTree>
    <p:extLst>
      <p:ext uri="{BB962C8B-B14F-4D97-AF65-F5344CB8AC3E}">
        <p14:creationId xmlns:p14="http://schemas.microsoft.com/office/powerpoint/2010/main" val="3889563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52</a:t>
            </a:fld>
            <a:endParaRPr lang="en-US" dirty="0"/>
          </a:p>
        </p:txBody>
      </p:sp>
    </p:spTree>
    <p:extLst>
      <p:ext uri="{BB962C8B-B14F-4D97-AF65-F5344CB8AC3E}">
        <p14:creationId xmlns:p14="http://schemas.microsoft.com/office/powerpoint/2010/main" val="3654804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53</a:t>
            </a:fld>
            <a:endParaRPr lang="en-US" dirty="0"/>
          </a:p>
        </p:txBody>
      </p:sp>
    </p:spTree>
    <p:extLst>
      <p:ext uri="{BB962C8B-B14F-4D97-AF65-F5344CB8AC3E}">
        <p14:creationId xmlns:p14="http://schemas.microsoft.com/office/powerpoint/2010/main" val="540944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54</a:t>
            </a:fld>
            <a:endParaRPr lang="en-US" dirty="0"/>
          </a:p>
        </p:txBody>
      </p:sp>
    </p:spTree>
    <p:extLst>
      <p:ext uri="{BB962C8B-B14F-4D97-AF65-F5344CB8AC3E}">
        <p14:creationId xmlns:p14="http://schemas.microsoft.com/office/powerpoint/2010/main" val="42686817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292608"/>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55</a:t>
            </a:fld>
            <a:endParaRPr lang="en-US" dirty="0"/>
          </a:p>
        </p:txBody>
      </p:sp>
    </p:spTree>
    <p:extLst>
      <p:ext uri="{BB962C8B-B14F-4D97-AF65-F5344CB8AC3E}">
        <p14:creationId xmlns:p14="http://schemas.microsoft.com/office/powerpoint/2010/main" val="1809355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9144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56</a:t>
            </a:fld>
            <a:endParaRPr lang="en-US" dirty="0"/>
          </a:p>
        </p:txBody>
      </p:sp>
    </p:spTree>
    <p:extLst>
      <p:ext uri="{BB962C8B-B14F-4D97-AF65-F5344CB8AC3E}">
        <p14:creationId xmlns:p14="http://schemas.microsoft.com/office/powerpoint/2010/main" val="17015489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234783"/>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57</a:t>
            </a:fld>
            <a:endParaRPr lang="en-US" dirty="0"/>
          </a:p>
        </p:txBody>
      </p:sp>
    </p:spTree>
    <p:extLst>
      <p:ext uri="{BB962C8B-B14F-4D97-AF65-F5344CB8AC3E}">
        <p14:creationId xmlns:p14="http://schemas.microsoft.com/office/powerpoint/2010/main" val="25619685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58</a:t>
            </a:fld>
            <a:endParaRPr lang="en-US" dirty="0"/>
          </a:p>
        </p:txBody>
      </p:sp>
    </p:spTree>
    <p:extLst>
      <p:ext uri="{BB962C8B-B14F-4D97-AF65-F5344CB8AC3E}">
        <p14:creationId xmlns:p14="http://schemas.microsoft.com/office/powerpoint/2010/main" val="33488384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59</a:t>
            </a:fld>
            <a:endParaRPr lang="en-US" dirty="0"/>
          </a:p>
        </p:txBody>
      </p:sp>
    </p:spTree>
    <p:extLst>
      <p:ext uri="{BB962C8B-B14F-4D97-AF65-F5344CB8AC3E}">
        <p14:creationId xmlns:p14="http://schemas.microsoft.com/office/powerpoint/2010/main" val="79752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Containers</a:t>
            </a:r>
            <a:endParaRPr lang="en-US" dirty="0"/>
          </a:p>
        </p:txBody>
      </p:sp>
      <p:sp>
        <p:nvSpPr>
          <p:cNvPr id="7" name="Content Placeholder 6"/>
          <p:cNvSpPr>
            <a:spLocks noGrp="1"/>
          </p:cNvSpPr>
          <p:nvPr>
            <p:ph idx="1"/>
          </p:nvPr>
        </p:nvSpPr>
        <p:spPr/>
        <p:txBody>
          <a:bodyPr/>
          <a:lstStyle/>
          <a:p>
            <a:r>
              <a:rPr lang="en-US" dirty="0" smtClean="0"/>
              <a:t>Encapsulate an application</a:t>
            </a:r>
          </a:p>
          <a:p>
            <a:r>
              <a:rPr lang="en-US" dirty="0" smtClean="0"/>
              <a:t>Container layers can be shared.</a:t>
            </a:r>
          </a:p>
          <a:p>
            <a:r>
              <a:rPr lang="en-US" dirty="0" smtClean="0"/>
              <a:t>Portable across many platforms.</a:t>
            </a:r>
          </a:p>
          <a:p>
            <a:r>
              <a:rPr lang="en-US" dirty="0" smtClean="0"/>
              <a:t>Enterprises rapidly adaption containerization for development and management.</a:t>
            </a:r>
          </a:p>
          <a:p>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6</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162353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70702"/>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60</a:t>
            </a:fld>
            <a:endParaRPr lang="en-US" dirty="0"/>
          </a:p>
        </p:txBody>
      </p:sp>
    </p:spTree>
    <p:extLst>
      <p:ext uri="{BB962C8B-B14F-4D97-AF65-F5344CB8AC3E}">
        <p14:creationId xmlns:p14="http://schemas.microsoft.com/office/powerpoint/2010/main" val="3760423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197712"/>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61</a:t>
            </a:fld>
            <a:endParaRPr lang="en-US" dirty="0"/>
          </a:p>
        </p:txBody>
      </p:sp>
    </p:spTree>
    <p:extLst>
      <p:ext uri="{BB962C8B-B14F-4D97-AF65-F5344CB8AC3E}">
        <p14:creationId xmlns:p14="http://schemas.microsoft.com/office/powerpoint/2010/main" val="1408240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62</a:t>
            </a:fld>
            <a:endParaRPr lang="en-US" dirty="0"/>
          </a:p>
        </p:txBody>
      </p:sp>
    </p:spTree>
    <p:extLst>
      <p:ext uri="{BB962C8B-B14F-4D97-AF65-F5344CB8AC3E}">
        <p14:creationId xmlns:p14="http://schemas.microsoft.com/office/powerpoint/2010/main" val="1725985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63</a:t>
            </a:fld>
            <a:endParaRPr lang="en-US" dirty="0"/>
          </a:p>
        </p:txBody>
      </p:sp>
    </p:spTree>
    <p:extLst>
      <p:ext uri="{BB962C8B-B14F-4D97-AF65-F5344CB8AC3E}">
        <p14:creationId xmlns:p14="http://schemas.microsoft.com/office/powerpoint/2010/main" val="1997186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33634"/>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64</a:t>
            </a:fld>
            <a:endParaRPr lang="en-US" dirty="0"/>
          </a:p>
        </p:txBody>
      </p:sp>
    </p:spTree>
    <p:extLst>
      <p:ext uri="{BB962C8B-B14F-4D97-AF65-F5344CB8AC3E}">
        <p14:creationId xmlns:p14="http://schemas.microsoft.com/office/powerpoint/2010/main" val="474938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65</a:t>
            </a:fld>
            <a:endParaRPr lang="en-US" dirty="0"/>
          </a:p>
        </p:txBody>
      </p:sp>
    </p:spTree>
    <p:extLst>
      <p:ext uri="{BB962C8B-B14F-4D97-AF65-F5344CB8AC3E}">
        <p14:creationId xmlns:p14="http://schemas.microsoft.com/office/powerpoint/2010/main" val="136142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66</a:t>
            </a:fld>
            <a:endParaRPr lang="en-US" dirty="0"/>
          </a:p>
        </p:txBody>
      </p:sp>
    </p:spTree>
    <p:extLst>
      <p:ext uri="{BB962C8B-B14F-4D97-AF65-F5344CB8AC3E}">
        <p14:creationId xmlns:p14="http://schemas.microsoft.com/office/powerpoint/2010/main" val="27404800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67</a:t>
            </a:fld>
            <a:endParaRPr lang="en-US" dirty="0"/>
          </a:p>
        </p:txBody>
      </p:sp>
    </p:spTree>
    <p:extLst>
      <p:ext uri="{BB962C8B-B14F-4D97-AF65-F5344CB8AC3E}">
        <p14:creationId xmlns:p14="http://schemas.microsoft.com/office/powerpoint/2010/main" val="181355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68</a:t>
            </a:fld>
            <a:endParaRPr lang="en-US" dirty="0"/>
          </a:p>
        </p:txBody>
      </p:sp>
    </p:spTree>
    <p:extLst>
      <p:ext uri="{BB962C8B-B14F-4D97-AF65-F5344CB8AC3E}">
        <p14:creationId xmlns:p14="http://schemas.microsoft.com/office/powerpoint/2010/main" val="727303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69</a:t>
            </a:fld>
            <a:endParaRPr lang="en-US" dirty="0"/>
          </a:p>
        </p:txBody>
      </p:sp>
    </p:spTree>
    <p:extLst>
      <p:ext uri="{BB962C8B-B14F-4D97-AF65-F5344CB8AC3E}">
        <p14:creationId xmlns:p14="http://schemas.microsoft.com/office/powerpoint/2010/main" val="1389800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Virtualization vs. Containerization</a:t>
            </a:r>
            <a:endParaRPr lang="en-GB" b="1" dirty="0"/>
          </a:p>
        </p:txBody>
      </p:sp>
      <p:sp>
        <p:nvSpPr>
          <p:cNvPr id="5" name="Text Placeholder 4"/>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Designed by, Adil Khan</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1998176436"/>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70</a:t>
            </a:fld>
            <a:endParaRPr lang="en-US" dirty="0"/>
          </a:p>
        </p:txBody>
      </p:sp>
    </p:spTree>
    <p:extLst>
      <p:ext uri="{BB962C8B-B14F-4D97-AF65-F5344CB8AC3E}">
        <p14:creationId xmlns:p14="http://schemas.microsoft.com/office/powerpoint/2010/main" val="3444429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71</a:t>
            </a:fld>
            <a:endParaRPr lang="en-US" dirty="0"/>
          </a:p>
        </p:txBody>
      </p:sp>
    </p:spTree>
    <p:extLst>
      <p:ext uri="{BB962C8B-B14F-4D97-AF65-F5344CB8AC3E}">
        <p14:creationId xmlns:p14="http://schemas.microsoft.com/office/powerpoint/2010/main" val="2941064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72</a:t>
            </a:fld>
            <a:endParaRPr lang="en-US" dirty="0"/>
          </a:p>
        </p:txBody>
      </p:sp>
    </p:spTree>
    <p:extLst>
      <p:ext uri="{BB962C8B-B14F-4D97-AF65-F5344CB8AC3E}">
        <p14:creationId xmlns:p14="http://schemas.microsoft.com/office/powerpoint/2010/main" val="1881598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73</a:t>
            </a:fld>
            <a:endParaRPr lang="en-US" dirty="0"/>
          </a:p>
        </p:txBody>
      </p:sp>
    </p:spTree>
    <p:extLst>
      <p:ext uri="{BB962C8B-B14F-4D97-AF65-F5344CB8AC3E}">
        <p14:creationId xmlns:p14="http://schemas.microsoft.com/office/powerpoint/2010/main" val="1296551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74</a:t>
            </a:fld>
            <a:endParaRPr lang="en-US" dirty="0"/>
          </a:p>
        </p:txBody>
      </p:sp>
    </p:spTree>
    <p:extLst>
      <p:ext uri="{BB962C8B-B14F-4D97-AF65-F5344CB8AC3E}">
        <p14:creationId xmlns:p14="http://schemas.microsoft.com/office/powerpoint/2010/main" val="3615983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75</a:t>
            </a:fld>
            <a:endParaRPr lang="en-US" dirty="0"/>
          </a:p>
        </p:txBody>
      </p:sp>
    </p:spTree>
    <p:extLst>
      <p:ext uri="{BB962C8B-B14F-4D97-AF65-F5344CB8AC3E}">
        <p14:creationId xmlns:p14="http://schemas.microsoft.com/office/powerpoint/2010/main" val="1932742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
        <p:nvSpPr>
          <p:cNvPr id="3" name="Footer Placeholder 2"/>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76</a:t>
            </a:fld>
            <a:endParaRPr lang="en-US" dirty="0"/>
          </a:p>
        </p:txBody>
      </p:sp>
    </p:spTree>
    <p:extLst>
      <p:ext uri="{BB962C8B-B14F-4D97-AF65-F5344CB8AC3E}">
        <p14:creationId xmlns:p14="http://schemas.microsoft.com/office/powerpoint/2010/main" val="1863082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Thank you!</a:t>
            </a:r>
            <a:endParaRPr lang="en-GB" dirty="0"/>
          </a:p>
        </p:txBody>
      </p:sp>
      <p:sp>
        <p:nvSpPr>
          <p:cNvPr id="7" name="Text Placeholder 6"/>
          <p:cNvSpPr>
            <a:spLocks noGrp="1"/>
          </p:cNvSpPr>
          <p:nvPr>
            <p:ph type="body" idx="1"/>
          </p:nvPr>
        </p:nvSpPr>
        <p:spPr/>
        <p:txBody>
          <a:bodyPr/>
          <a:lstStyle/>
          <a:p>
            <a:r>
              <a:rPr lang="en-US" dirty="0" smtClean="0"/>
              <a:t>Any Questions???</a:t>
            </a:r>
            <a:endParaRPr lang="en-GB" dirty="0"/>
          </a:p>
        </p:txBody>
      </p:sp>
      <p:sp>
        <p:nvSpPr>
          <p:cNvPr id="2" name="Footer Placeholder 1"/>
          <p:cNvSpPr>
            <a:spLocks noGrp="1"/>
          </p:cNvSpPr>
          <p:nvPr>
            <p:ph type="ftr" sz="quarter" idx="11"/>
          </p:nvPr>
        </p:nvSpPr>
        <p:spPr/>
        <p:txBody>
          <a:bodyPr/>
          <a:lstStyle/>
          <a:p>
            <a:r>
              <a:rPr lang="en-US" smtClean="0"/>
              <a:t>Designed by, Adil Khan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
        <p:nvSpPr>
          <p:cNvPr id="4" name="Slide Number Placeholder 3"/>
          <p:cNvSpPr>
            <a:spLocks noGrp="1"/>
          </p:cNvSpPr>
          <p:nvPr>
            <p:ph type="sldNum" sz="quarter" idx="12"/>
          </p:nvPr>
        </p:nvSpPr>
        <p:spPr/>
        <p:txBody>
          <a:bodyPr/>
          <a:lstStyle/>
          <a:p>
            <a:fld id="{48F63A3B-78C7-47BE-AE5E-E10140E04643}" type="slidenum">
              <a:rPr lang="en-US" smtClean="0"/>
              <a:t>77</a:t>
            </a:fld>
            <a:endParaRPr lang="en-US" dirty="0"/>
          </a:p>
        </p:txBody>
      </p:sp>
    </p:spTree>
    <p:extLst>
      <p:ext uri="{BB962C8B-B14F-4D97-AF65-F5344CB8AC3E}">
        <p14:creationId xmlns:p14="http://schemas.microsoft.com/office/powerpoint/2010/main" val="143114478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Virtualization vs. Containerization</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588" y="1784350"/>
            <a:ext cx="7664824" cy="4572000"/>
          </a:xfrm>
        </p:spPr>
      </p:pic>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8</a:t>
            </a:fld>
            <a:endParaRPr lang="en-US" alt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Tree>
    <p:extLst>
      <p:ext uri="{BB962C8B-B14F-4D97-AF65-F5344CB8AC3E}">
        <p14:creationId xmlns:p14="http://schemas.microsoft.com/office/powerpoint/2010/main" val="3720606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Virtualization vs. Containerization</a:t>
            </a:r>
            <a:endParaRPr lang="en-US" dirty="0"/>
          </a:p>
        </p:txBody>
      </p:sp>
      <p:sp>
        <p:nvSpPr>
          <p:cNvPr id="8" name="Footer Placeholder 7"/>
          <p:cNvSpPr>
            <a:spLocks noGrp="1"/>
          </p:cNvSpPr>
          <p:nvPr>
            <p:ph type="ftr" sz="quarter" idx="11"/>
          </p:nvPr>
        </p:nvSpPr>
        <p:spPr/>
        <p:txBody>
          <a:bodyPr/>
          <a:lstStyle/>
          <a:p>
            <a:r>
              <a:rPr lang="en-US" smtClean="0"/>
              <a:t>Designed by, Adil Khan</a:t>
            </a:r>
            <a:endParaRPr lang="en-US" dirty="0"/>
          </a:p>
        </p:txBody>
      </p:sp>
      <p:sp>
        <p:nvSpPr>
          <p:cNvPr id="4" name="Slide Number Placeholder 3"/>
          <p:cNvSpPr>
            <a:spLocks noGrp="1"/>
          </p:cNvSpPr>
          <p:nvPr>
            <p:ph type="sldNum" sz="quarter" idx="12"/>
          </p:nvPr>
        </p:nvSpPr>
        <p:spPr/>
        <p:txBody>
          <a:bodyPr/>
          <a:lstStyle/>
          <a:p>
            <a:pPr>
              <a:defRPr/>
            </a:pPr>
            <a:fld id="{E938B7E4-D737-4E0A-A13C-4E46A95578CD}" type="slidenum">
              <a:rPr lang="en-US" altLang="en-US" smtClean="0"/>
              <a:pPr>
                <a:defRPr/>
              </a:pPr>
              <a:t>9</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2" y="29191"/>
            <a:ext cx="1371600" cy="1371600"/>
          </a:xfrm>
          <a:prstGeom prst="rect">
            <a:avLst/>
          </a:prstGeom>
        </p:spPr>
      </p:pic>
      <p:sp>
        <p:nvSpPr>
          <p:cNvPr id="5" name="Content Placeholder 4"/>
          <p:cNvSpPr>
            <a:spLocks noGrp="1"/>
          </p:cNvSpPr>
          <p:nvPr>
            <p:ph idx="1"/>
          </p:nvPr>
        </p:nvSpPr>
        <p:spPr/>
        <p:txBody>
          <a:bodyPr/>
          <a:lstStyle/>
          <a:p>
            <a:r>
              <a:rPr lang="en-US" dirty="0" smtClean="0"/>
              <a:t>Each container image could be only a few megabytes in size, making it easier to share, migrate, and move.</a:t>
            </a:r>
          </a:p>
          <a:p>
            <a:r>
              <a:rPr lang="en-US" dirty="0" smtClean="0"/>
              <a:t>A container engine can easily manage large number of containers so we can create, add, and remove containers as needed.</a:t>
            </a:r>
          </a:p>
          <a:p>
            <a:r>
              <a:rPr lang="en-US" dirty="0" smtClean="0"/>
              <a:t>The maintenance of containers is also simplified since we need to update and fix bugs on only one operating system.</a:t>
            </a:r>
          </a:p>
          <a:p>
            <a:r>
              <a:rPr lang="en-US" dirty="0" smtClean="0"/>
              <a:t>Containers decrease hardware costs since the allocation of multiple applications to the same hardware improves hardware utilization. </a:t>
            </a:r>
            <a:endParaRPr lang="en-US" dirty="0"/>
          </a:p>
        </p:txBody>
      </p:sp>
    </p:spTree>
    <p:extLst>
      <p:ext uri="{BB962C8B-B14F-4D97-AF65-F5344CB8AC3E}">
        <p14:creationId xmlns:p14="http://schemas.microsoft.com/office/powerpoint/2010/main" val="232859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2470</TotalTime>
  <Words>1088</Words>
  <Application>Microsoft Office PowerPoint</Application>
  <PresentationFormat>Widescreen</PresentationFormat>
  <Paragraphs>286</Paragraphs>
  <Slides>77</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Calibri Light</vt:lpstr>
      <vt:lpstr>Times New Roman</vt:lpstr>
      <vt:lpstr>Office Theme</vt:lpstr>
      <vt:lpstr>Distributed &amp; Cloud Computing</vt:lpstr>
      <vt:lpstr>Containerization</vt:lpstr>
      <vt:lpstr>Containers</vt:lpstr>
      <vt:lpstr>Containers</vt:lpstr>
      <vt:lpstr>Containers</vt:lpstr>
      <vt:lpstr>Containers</vt:lpstr>
      <vt:lpstr>Virtualization vs. Containerization</vt:lpstr>
      <vt:lpstr>Virtualization vs. Containerization</vt:lpstr>
      <vt:lpstr>Virtualization vs. Containerization</vt:lpstr>
      <vt:lpstr>Speed/ Efficiency</vt:lpstr>
      <vt:lpstr>Resources</vt:lpstr>
      <vt:lpstr>Portability</vt:lpstr>
      <vt:lpstr>Portability</vt:lpstr>
      <vt:lpstr>Security and Isolation</vt:lpstr>
      <vt:lpstr>Security and Isolation</vt:lpstr>
      <vt:lpstr>Performance</vt:lpstr>
      <vt:lpstr>Companies Provides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dc:title>
  <dc:creator>Adil Soomro</dc:creator>
  <cp:lastModifiedBy>Adil Khan</cp:lastModifiedBy>
  <cp:revision>442</cp:revision>
  <dcterms:created xsi:type="dcterms:W3CDTF">2018-08-05T16:50:42Z</dcterms:created>
  <dcterms:modified xsi:type="dcterms:W3CDTF">2021-12-03T11:19:17Z</dcterms:modified>
</cp:coreProperties>
</file>